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3"/>
  </p:notesMasterIdLst>
  <p:sldIdLst>
    <p:sldId id="256" r:id="rId2"/>
    <p:sldId id="264" r:id="rId3"/>
    <p:sldId id="257" r:id="rId4"/>
    <p:sldId id="263" r:id="rId5"/>
    <p:sldId id="258" r:id="rId6"/>
    <p:sldId id="259" r:id="rId7"/>
    <p:sldId id="262" r:id="rId8"/>
    <p:sldId id="261" r:id="rId9"/>
    <p:sldId id="260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B83909-481F-40F6-B8DD-9E23AD81D96E}">
          <p14:sldIdLst>
            <p14:sldId id="256"/>
            <p14:sldId id="264"/>
            <p14:sldId id="257"/>
            <p14:sldId id="263"/>
            <p14:sldId id="258"/>
            <p14:sldId id="259"/>
            <p14:sldId id="262"/>
            <p14:sldId id="261"/>
            <p14:sldId id="260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49" autoAdjust="0"/>
  </p:normalViewPr>
  <p:slideViewPr>
    <p:cSldViewPr snapToGrid="0">
      <p:cViewPr varScale="1">
        <p:scale>
          <a:sx n="83" d="100"/>
          <a:sy n="83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29AA5-737B-41E8-B8B8-7EB3794761F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3848D-495B-460E-9622-53013617D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Название работы, титульный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848D-495B-460E-9622-53013617D6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6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Использованные</a:t>
            </a:r>
            <a:r>
              <a:rPr lang="ru-RU" baseline="0" dirty="0" smtClean="0"/>
              <a:t> источники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848D-495B-460E-9622-53013617D6B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1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Цель, актуальность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848D-495B-460E-9622-53013617D6B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8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Цель</a:t>
            </a:r>
            <a:r>
              <a:rPr lang="ru-RU" baseline="0" dirty="0" smtClean="0"/>
              <a:t> работы, актуальность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848D-495B-460E-9622-53013617D6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0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 работы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848D-495B-460E-9622-53013617D6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9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Использование Корпуса при изучении лексики и фразеологии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848D-495B-460E-9622-53013617D6B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8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848D-495B-460E-9622-53013617D6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9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 Использование Корпуса</a:t>
            </a:r>
            <a:r>
              <a:rPr lang="ru-RU" baseline="0" dirty="0" smtClean="0"/>
              <a:t> в проектной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848D-495B-460E-9622-53013617D6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6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3. Использование Корпуса при изучении</a:t>
            </a:r>
            <a:r>
              <a:rPr lang="ru-RU" baseline="0" dirty="0" smtClean="0"/>
              <a:t> многозначных слов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848D-495B-460E-9622-53013617D6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4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848D-495B-460E-9622-53013617D6B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7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8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7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6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520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15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5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33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4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4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1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8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1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0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D57C4B6-4404-4C68-86AF-667D7D0F842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21FF46A-AC85-4A4B-836C-83A7131A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57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scorpora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s.1sept.ru/article.php?ID=200600712" TargetMode="External"/><Relationship Id="rId5" Type="http://schemas.openxmlformats.org/officeDocument/2006/relationships/hyperlink" Target="https://ru.wikipedia.org/wiki/&#1057;&#1080;&#1089;&#1090;&#1077;&#1084;&#1072;_&#1084;&#1075;&#1085;&#1086;&#1074;&#1077;&#1085;&#1085;&#1086;&#1075;&#1086;_&#1086;&#1073;&#1084;&#1077;&#1085;&#1072;_&#1089;&#1086;&#1086;&#1073;&#1097;&#1077;&#1085;&#1080;&#1103;&#1084;&#1080;" TargetMode="External"/><Relationship Id="rId4" Type="http://schemas.openxmlformats.org/officeDocument/2006/relationships/hyperlink" Target="https://rhema-journal.com/Rema_2019_1_Paramonova_Olkhovskaya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2207" y="676721"/>
            <a:ext cx="10037006" cy="182880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Цифровая волна - 2024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0693" y="2505522"/>
            <a:ext cx="9440034" cy="104986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</a:rPr>
              <a:t>Использование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Национального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</a:rPr>
              <a:t>корпуса русского языка в обучении школьников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2959" y="5027347"/>
            <a:ext cx="3386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Маркевич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Данил Сергеевич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МАОУ СОШ №10 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г.о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Долгопрудный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8258" y="1140122"/>
            <a:ext cx="105985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Вывод</a:t>
            </a:r>
            <a:r>
              <a:rPr lang="ru-RU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: </a:t>
            </a:r>
            <a:endParaRPr lang="ru-RU" sz="220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algn="just"/>
            <a:endParaRPr lang="ru-RU" sz="2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algn="just"/>
            <a:r>
              <a:rPr lang="ru-RU" sz="22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НКРЯ </a:t>
            </a:r>
            <a:r>
              <a:rPr lang="ru-RU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может стать важным инструментом в преподавании русского языка и литературы. Простота использования делает </a:t>
            </a:r>
            <a:r>
              <a:rPr lang="ru-RU" sz="22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Корпус </a:t>
            </a:r>
            <a:r>
              <a:rPr lang="ru-RU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доступным как учителям, так и ученикам средней школы. Обладая огромной лексической базой, Корпус дает исчерпывающий ответ на </a:t>
            </a:r>
            <a:r>
              <a:rPr lang="ru-RU" sz="22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запрос, задача </a:t>
            </a:r>
            <a:r>
              <a:rPr lang="ru-RU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ищущего лишь интерпретировать информацию и использовать ее в своих научно-познавательных интересах. </a:t>
            </a:r>
            <a:endParaRPr lang="ru-RU" sz="220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algn="just"/>
            <a:r>
              <a:rPr lang="ru-RU" sz="2200" dirty="0" smtClean="0"/>
              <a:t>Надеемся, что </a:t>
            </a:r>
            <a:r>
              <a:rPr lang="ru-RU" sz="2200" dirty="0"/>
              <a:t>в ближайшем будущем использование НКРЯ откроет новые грани в преподавании, предоставит </a:t>
            </a:r>
            <a:r>
              <a:rPr lang="ru-RU" sz="2200" dirty="0" smtClean="0"/>
              <a:t>интересные </a:t>
            </a:r>
            <a:r>
              <a:rPr lang="ru-RU" sz="2200" dirty="0"/>
              <a:t>возможности для самореализации всех участников образовательного процесса и </a:t>
            </a:r>
            <a:r>
              <a:rPr lang="ru-RU" sz="2200" dirty="0" smtClean="0"/>
              <a:t>даст </a:t>
            </a:r>
            <a:r>
              <a:rPr lang="ru-RU" sz="2200" dirty="0"/>
              <a:t>новый толчок в применении информационно-коммуникационных и инновационных технологий на уроке.</a:t>
            </a:r>
          </a:p>
          <a:p>
            <a:pPr algn="just"/>
            <a:endParaRPr lang="ru-RU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0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428263"/>
            <a:ext cx="10353762" cy="5362937"/>
          </a:xfrm>
        </p:spPr>
        <p:txBody>
          <a:bodyPr/>
          <a:lstStyle/>
          <a:p>
            <a:pPr marL="36900" indent="0" algn="ctr">
              <a:buNone/>
            </a:pPr>
            <a:r>
              <a:rPr lang="ru-RU" dirty="0" smtClean="0"/>
              <a:t>Список использованных источников: </a:t>
            </a:r>
          </a:p>
          <a:p>
            <a:pPr marL="36900" indent="0">
              <a:buNone/>
            </a:pPr>
            <a:r>
              <a:rPr lang="ru-RU" dirty="0" smtClean="0"/>
              <a:t>1. Национальный Корпус русского языка</a:t>
            </a:r>
            <a:endParaRPr lang="ru-RU" dirty="0" smtClean="0">
              <a:hlinkClick r:id="rId3"/>
            </a:endParaRPr>
          </a:p>
          <a:p>
            <a:pPr marL="3690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ruscorpora.ru</a:t>
            </a:r>
            <a:endParaRPr lang="ru-RU" dirty="0" smtClean="0"/>
          </a:p>
          <a:p>
            <a:pPr marL="36900" indent="0">
              <a:buNone/>
            </a:pPr>
            <a:r>
              <a:rPr lang="ru-RU" dirty="0" smtClean="0">
                <a:effectLst/>
              </a:rPr>
              <a:t>2. Журнал </a:t>
            </a:r>
            <a:r>
              <a:rPr lang="ru-RU" dirty="0">
                <a:effectLst/>
              </a:rPr>
              <a:t>«</a:t>
            </a:r>
            <a:r>
              <a:rPr lang="en-US" dirty="0" err="1">
                <a:effectLst/>
              </a:rPr>
              <a:t>Rhema</a:t>
            </a:r>
            <a:r>
              <a:rPr lang="en-US" dirty="0">
                <a:effectLst/>
              </a:rPr>
              <a:t>. </a:t>
            </a:r>
            <a:r>
              <a:rPr lang="ru-RU" dirty="0">
                <a:effectLst/>
              </a:rPr>
              <a:t>Рема</a:t>
            </a:r>
            <a:r>
              <a:rPr lang="ru-RU" dirty="0" smtClean="0">
                <a:effectLst/>
              </a:rPr>
              <a:t>». </a:t>
            </a:r>
            <a:r>
              <a:rPr lang="ru-RU" dirty="0"/>
              <a:t>2019. № </a:t>
            </a:r>
            <a:r>
              <a:rPr lang="ru-RU" dirty="0" smtClean="0"/>
              <a:t>1</a:t>
            </a:r>
            <a:endParaRPr lang="ru-RU" dirty="0" smtClean="0">
              <a:hlinkClick r:id="rId4"/>
            </a:endParaRPr>
          </a:p>
          <a:p>
            <a:pPr marL="36900" indent="0">
              <a:buNone/>
            </a:pPr>
            <a:r>
              <a:rPr lang="en-US" dirty="0" smtClean="0">
                <a:hlinkClick r:id="rId4"/>
              </a:rPr>
              <a:t>https://rhema-journal.com/Rema_2019_1_Paramonova_Olkhovskaya.pdf</a:t>
            </a:r>
            <a:endParaRPr lang="ru-RU" dirty="0" smtClean="0"/>
          </a:p>
          <a:p>
            <a:pPr marL="36900" indent="0">
              <a:buNone/>
            </a:pPr>
            <a:r>
              <a:rPr lang="ru-RU" dirty="0" smtClean="0"/>
              <a:t>3. Википедия – свободная энциклопедия </a:t>
            </a:r>
          </a:p>
          <a:p>
            <a:pPr marL="36900" indent="0">
              <a:buNone/>
            </a:pPr>
            <a:r>
              <a:rPr lang="en-US" dirty="0">
                <a:hlinkClick r:id="rId5"/>
              </a:rPr>
              <a:t>https://ru.wikipedia.org/wiki/</a:t>
            </a:r>
            <a:r>
              <a:rPr lang="ru-RU" dirty="0" err="1" smtClean="0">
                <a:hlinkClick r:id="rId5"/>
              </a:rPr>
              <a:t>Система_мгновенного_обмена_сообщениями</a:t>
            </a:r>
            <a:endParaRPr lang="ru-RU" dirty="0" smtClean="0"/>
          </a:p>
          <a:p>
            <a:pPr marL="36900" indent="0" algn="just">
              <a:buNone/>
            </a:pPr>
            <a:r>
              <a:rPr lang="ru-RU" dirty="0" smtClean="0"/>
              <a:t>4</a:t>
            </a:r>
            <a:r>
              <a:rPr lang="ru-RU" dirty="0"/>
              <a:t>. Н.Р.  </a:t>
            </a:r>
            <a:r>
              <a:rPr lang="ru-RU" dirty="0" err="1" smtClean="0"/>
              <a:t>Добрушина</a:t>
            </a:r>
            <a:r>
              <a:rPr lang="ru-RU" dirty="0" smtClean="0"/>
              <a:t> </a:t>
            </a:r>
            <a:r>
              <a:rPr lang="ru-RU" dirty="0"/>
              <a:t>«Что такое Национальный корпус русского </a:t>
            </a:r>
            <a:r>
              <a:rPr lang="ru-RU" dirty="0" smtClean="0"/>
              <a:t>языка и </a:t>
            </a:r>
            <a:r>
              <a:rPr lang="ru-RU" dirty="0"/>
              <a:t>зачем он нужен школьному учителю</a:t>
            </a:r>
            <a:r>
              <a:rPr lang="ru-RU" dirty="0" smtClean="0"/>
              <a:t>», журнал «Русский язык» </a:t>
            </a:r>
            <a:r>
              <a:rPr lang="en-US" dirty="0"/>
              <a:t>N07 (511), </a:t>
            </a:r>
            <a:r>
              <a:rPr lang="en-US" dirty="0" smtClean="0"/>
              <a:t>1-15.04.2006</a:t>
            </a:r>
            <a:r>
              <a:rPr lang="ru-RU" dirty="0" smtClean="0"/>
              <a:t>.</a:t>
            </a:r>
          </a:p>
          <a:p>
            <a:pPr marL="36900" indent="0" algn="just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rus.1sept.ru/article.php?ID=200600712</a:t>
            </a:r>
            <a:endParaRPr lang="ru-RU" dirty="0" smtClean="0"/>
          </a:p>
          <a:p>
            <a:pPr marL="36900" indent="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1408" y="792088"/>
            <a:ext cx="105522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Цель</a:t>
            </a:r>
            <a:r>
              <a:rPr lang="ru-RU" sz="2000" dirty="0"/>
              <a:t>: описать опыт успешного использования Национального корпуса русского языка и его функционала в решении учебных задач на уроках русского языка</a:t>
            </a:r>
            <a:r>
              <a:rPr lang="ru-RU" sz="2000" dirty="0" smtClean="0"/>
              <a:t>. Продемонстрировать педагогический потенциал применения этого ресурса с помощью доступных учителю технических средств.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Актуальность</a:t>
            </a:r>
            <a:r>
              <a:rPr lang="ru-RU" sz="2000" dirty="0" smtClean="0"/>
              <a:t>: Технологии проникают во все сферы жизни, в том числе гуманитарные, значительно упрощая жизнь человека. Национальный корпус русского языка – мощный инструмент, помогающий ученику стать активным участником педагогического процесса, почувствовать себя исследователем, проанализировать данные, на ручной сбор которых потребовались бы дни и недели. Корпус помогает работе педагога при создании новых заданий, в проектной деятельности. Популярность и простота использования Корпуса позволят ему стать незаменимым инструментом в обучении.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25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1326" y="1203766"/>
            <a:ext cx="8687707" cy="5230487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sz="2400" dirty="0"/>
          </a:p>
          <a:p>
            <a:r>
              <a:rPr lang="ru-RU" sz="2400" b="1" dirty="0" smtClean="0"/>
              <a:t>Использование Корпуса на уроках русского языка</a:t>
            </a:r>
          </a:p>
          <a:p>
            <a:r>
              <a:rPr lang="ru-RU" sz="2400" u="sng" dirty="0" smtClean="0"/>
              <a:t>Решение общих обучающих задач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400" dirty="0" smtClean="0">
                <a:effectLst/>
              </a:rPr>
              <a:t>1. Формирование </a:t>
            </a:r>
            <a:r>
              <a:rPr lang="ru-RU" sz="2400" dirty="0">
                <a:effectLst/>
              </a:rPr>
              <a:t>навыков самостоятельной проверки учащимися сложных случаев употребления лексики и падежной сочетаемости;</a:t>
            </a:r>
          </a:p>
          <a:p>
            <a:pPr algn="just"/>
            <a:r>
              <a:rPr lang="ru-RU" sz="2400" dirty="0">
                <a:effectLst/>
              </a:rPr>
              <a:t>2. Повышение интереса к предмету через использование технических средств;</a:t>
            </a:r>
          </a:p>
          <a:p>
            <a:pPr algn="just"/>
            <a:r>
              <a:rPr lang="ru-RU" sz="2400" dirty="0">
                <a:effectLst/>
              </a:rPr>
              <a:t>3. Повышение мотивации к выполнению домашнего задания;</a:t>
            </a:r>
          </a:p>
          <a:p>
            <a:pPr algn="just"/>
            <a:r>
              <a:rPr lang="ru-RU" sz="2400" dirty="0">
                <a:effectLst/>
              </a:rPr>
              <a:t>4. Подготовка к проектной и исследовательской деятельности; </a:t>
            </a:r>
          </a:p>
          <a:p>
            <a:pPr algn="just"/>
            <a:r>
              <a:rPr lang="ru-RU" sz="2400" dirty="0" smtClean="0">
                <a:effectLst/>
              </a:rPr>
              <a:t>5. Дополнительная </a:t>
            </a:r>
            <a:r>
              <a:rPr lang="ru-RU" sz="2400" dirty="0">
                <a:effectLst/>
              </a:rPr>
              <a:t>мотивация одарённых учеников, заинтересованных в углубленном изучении языка;</a:t>
            </a:r>
          </a:p>
          <a:p>
            <a:pPr algn="just"/>
            <a:r>
              <a:rPr lang="ru-RU" sz="2400" dirty="0">
                <a:effectLst/>
              </a:rPr>
              <a:t>6. Тренировка навыков публичных выступлений с использованием современных технических средств.</a:t>
            </a:r>
          </a:p>
          <a:p>
            <a:r>
              <a:rPr lang="ru-RU" sz="2400" u="sng" dirty="0" smtClean="0"/>
              <a:t>Решение частных предметных задач</a:t>
            </a:r>
            <a:r>
              <a:rPr lang="ru-RU" sz="2400" dirty="0" smtClean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При изучении этимологии слов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В работе с лексикой и фразеологией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При изучении функциональных стилей языка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33" y="3660765"/>
            <a:ext cx="3062190" cy="2773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326" y="146714"/>
            <a:ext cx="116019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Национальный корпус русского языка (НКРЯ) </a:t>
            </a:r>
            <a:r>
              <a:rPr lang="ru-RU" sz="2000" dirty="0" smtClean="0"/>
              <a:t>- </a:t>
            </a:r>
            <a:r>
              <a:rPr lang="ru-RU" dirty="0" smtClean="0">
                <a:effectLst/>
              </a:rPr>
              <a:t>набор русскоязычных текстов (около 2 млрд слов с момента возникновения письменности и до наших дней (дан контекст употребления, стилистические, лингвистические и исторические особенности, указана частотность).</a:t>
            </a:r>
          </a:p>
          <a:p>
            <a:pPr algn="just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177" y="1109509"/>
            <a:ext cx="3091046" cy="23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02527" y="1089315"/>
            <a:ext cx="11229278" cy="492119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2600" b="1" dirty="0"/>
              <a:t>П</a:t>
            </a:r>
            <a:r>
              <a:rPr lang="ru-RU" sz="2600" b="1" dirty="0" smtClean="0"/>
              <a:t>ример </a:t>
            </a:r>
            <a:r>
              <a:rPr lang="ru-RU" sz="2600" b="1" dirty="0"/>
              <a:t>успешного </a:t>
            </a:r>
            <a:r>
              <a:rPr lang="ru-RU" sz="2600" b="1" dirty="0" smtClean="0"/>
              <a:t>использования Корпуса в практике.</a:t>
            </a:r>
            <a:r>
              <a:rPr lang="ru-RU" sz="2600" dirty="0" smtClean="0"/>
              <a:t>  </a:t>
            </a:r>
          </a:p>
          <a:p>
            <a:endParaRPr lang="ru-RU" sz="2600" dirty="0"/>
          </a:p>
          <a:p>
            <a:pPr algn="l"/>
            <a:r>
              <a:rPr lang="ru-RU" sz="2600" dirty="0" smtClean="0"/>
              <a:t>Проведен </a:t>
            </a:r>
            <a:r>
              <a:rPr lang="ru-RU" sz="2600" dirty="0"/>
              <a:t>урок по работе с </a:t>
            </a:r>
            <a:r>
              <a:rPr lang="ru-RU" sz="2600" dirty="0" smtClean="0"/>
              <a:t>неологизмами «</a:t>
            </a:r>
            <a:r>
              <a:rPr lang="ru-RU" sz="2600" b="1" dirty="0" smtClean="0"/>
              <a:t>мессенджер</a:t>
            </a:r>
            <a:r>
              <a:rPr lang="ru-RU" sz="2600" dirty="0" smtClean="0"/>
              <a:t>», «</a:t>
            </a:r>
            <a:r>
              <a:rPr lang="ru-RU" sz="2600" b="1" dirty="0" smtClean="0"/>
              <a:t>геймер»</a:t>
            </a:r>
            <a:r>
              <a:rPr lang="ru-RU" sz="2600" dirty="0" smtClean="0"/>
              <a:t>, «</a:t>
            </a:r>
            <a:r>
              <a:rPr lang="ru-RU" sz="2600" b="1" dirty="0" err="1" smtClean="0"/>
              <a:t>блоггер</a:t>
            </a:r>
            <a:r>
              <a:rPr lang="ru-RU" sz="2600" dirty="0" smtClean="0"/>
              <a:t>», «</a:t>
            </a:r>
            <a:r>
              <a:rPr lang="ru-RU" sz="2600" b="1" dirty="0" err="1" smtClean="0"/>
              <a:t>стартап</a:t>
            </a:r>
            <a:r>
              <a:rPr lang="ru-RU" sz="2600" dirty="0" smtClean="0"/>
              <a:t>».</a:t>
            </a:r>
          </a:p>
          <a:p>
            <a:pPr algn="l"/>
            <a:r>
              <a:rPr lang="ru-RU" sz="2600" b="1" dirty="0" smtClean="0"/>
              <a:t>Аудитория</a:t>
            </a:r>
            <a:r>
              <a:rPr lang="ru-RU" sz="2600" dirty="0" smtClean="0"/>
              <a:t>: 8 класс</a:t>
            </a:r>
          </a:p>
          <a:p>
            <a:pPr algn="l"/>
            <a:r>
              <a:rPr lang="ru-RU" sz="2600" b="1" dirty="0" smtClean="0"/>
              <a:t>Работа в классе</a:t>
            </a:r>
            <a:r>
              <a:rPr lang="ru-RU" sz="2600" dirty="0" smtClean="0"/>
              <a:t>: совместное </a:t>
            </a:r>
            <a:r>
              <a:rPr lang="ru-RU" sz="2600" dirty="0"/>
              <a:t>выполнение </a:t>
            </a:r>
            <a:r>
              <a:rPr lang="ru-RU" sz="2600" dirty="0" smtClean="0"/>
              <a:t> задания по данному алгоритму.</a:t>
            </a:r>
          </a:p>
          <a:p>
            <a:pPr algn="l"/>
            <a:r>
              <a:rPr lang="ru-RU" sz="2600" b="1" dirty="0" smtClean="0"/>
              <a:t>Домашнее задание</a:t>
            </a:r>
            <a:r>
              <a:rPr lang="ru-RU" sz="2600" dirty="0" smtClean="0"/>
              <a:t>: самостоятельное выполнение аналогичного задания со словами «</a:t>
            </a:r>
            <a:r>
              <a:rPr lang="ru-RU" sz="2600" b="1" dirty="0" err="1" smtClean="0"/>
              <a:t>ресепшн</a:t>
            </a:r>
            <a:r>
              <a:rPr lang="ru-RU" sz="2600" dirty="0" smtClean="0"/>
              <a:t>», «</a:t>
            </a:r>
            <a:r>
              <a:rPr lang="ru-RU" sz="2600" b="1" dirty="0" err="1" smtClean="0"/>
              <a:t>риелтер</a:t>
            </a:r>
            <a:r>
              <a:rPr lang="ru-RU" sz="2600" dirty="0" smtClean="0"/>
              <a:t>»</a:t>
            </a:r>
          </a:p>
          <a:p>
            <a:pPr algn="l"/>
            <a:endParaRPr lang="ru-RU" sz="2600" dirty="0" smtClean="0"/>
          </a:p>
          <a:p>
            <a:r>
              <a:rPr lang="ru-RU" sz="2600" b="1" dirty="0" smtClean="0"/>
              <a:t>Алгоритм </a:t>
            </a:r>
            <a:r>
              <a:rPr lang="ru-RU" sz="2600" b="1" dirty="0"/>
              <a:t>выполнения задания</a:t>
            </a:r>
            <a:r>
              <a:rPr lang="ru-RU" sz="2600" dirty="0"/>
              <a:t>:</a:t>
            </a:r>
          </a:p>
          <a:p>
            <a:pPr algn="just"/>
            <a:r>
              <a:rPr lang="ru-RU" sz="2600" dirty="0"/>
              <a:t>1) найти в корпусе текстов заданное слово;</a:t>
            </a:r>
          </a:p>
          <a:p>
            <a:pPr algn="just"/>
            <a:r>
              <a:rPr lang="ru-RU" sz="2600" dirty="0"/>
              <a:t>2) определить, какое написание этого слова считается </a:t>
            </a:r>
            <a:r>
              <a:rPr lang="ru-RU" sz="2600" dirty="0" smtClean="0"/>
              <a:t>верным (например, </a:t>
            </a:r>
            <a:r>
              <a:rPr lang="ru-RU" sz="2600" b="1" i="1" dirty="0" err="1"/>
              <a:t>блогер</a:t>
            </a:r>
            <a:r>
              <a:rPr lang="ru-RU" sz="2600" dirty="0"/>
              <a:t> или </a:t>
            </a:r>
            <a:r>
              <a:rPr lang="ru-RU" sz="2600" b="1" i="1" dirty="0" err="1" smtClean="0"/>
              <a:t>блоггер</a:t>
            </a:r>
            <a:r>
              <a:rPr lang="ru-RU" sz="2600" dirty="0" smtClean="0"/>
              <a:t>); </a:t>
            </a:r>
            <a:endParaRPr lang="ru-RU" sz="2600" dirty="0"/>
          </a:p>
          <a:p>
            <a:pPr algn="just"/>
            <a:r>
              <a:rPr lang="ru-RU" sz="2600" dirty="0"/>
              <a:t>3) выписать пример контекста, в котором оно употребляется;</a:t>
            </a:r>
          </a:p>
          <a:p>
            <a:pPr algn="just"/>
            <a:r>
              <a:rPr lang="ru-RU" sz="2600" dirty="0"/>
              <a:t>4) сформулировать значение слова, исходя из представленных контекстов;</a:t>
            </a:r>
          </a:p>
          <a:p>
            <a:pPr algn="just"/>
            <a:r>
              <a:rPr lang="ru-RU" sz="2600" dirty="0" smtClean="0"/>
              <a:t>5) определить</a:t>
            </a:r>
            <a:r>
              <a:rPr lang="ru-RU" sz="2600" dirty="0"/>
              <a:t>, к какому функциональному стилю относится.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61454" y="165985"/>
            <a:ext cx="7884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Использование Корпуса в работе с разделом «Лексика и фразеология»</a:t>
            </a: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1. Изучение неологизмов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3629" y="331033"/>
            <a:ext cx="11152128" cy="28136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 начале урока ученики дали свои определения анализируемых слов. Учащиеся охотно выполняют эту задачу, будучи уверенными в том, что хорошо понимают значения часто употребляемых ими слов. </a:t>
            </a:r>
          </a:p>
          <a:p>
            <a:pPr algn="just"/>
            <a:r>
              <a:rPr lang="ru-RU" dirty="0" smtClean="0"/>
              <a:t>Так, слову </a:t>
            </a:r>
            <a:r>
              <a:rPr lang="ru-RU" dirty="0" smtClean="0">
                <a:solidFill>
                  <a:srgbClr val="92D050"/>
                </a:solidFill>
              </a:rPr>
              <a:t>«мессенджер» </a:t>
            </a:r>
            <a:r>
              <a:rPr lang="ru-RU" dirty="0" smtClean="0"/>
              <a:t>ученики дают следующие определения: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«социальная сеть для общения с людьми»,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«переписка»,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«программа для общения на расстоянии»</a:t>
            </a:r>
          </a:p>
          <a:p>
            <a:pPr algn="just"/>
            <a:r>
              <a:rPr lang="ru-RU" dirty="0" smtClean="0"/>
              <a:t>В то время как в Википедии мы находим более точное определение: «</a:t>
            </a:r>
            <a:r>
              <a:rPr lang="ru-RU" dirty="0">
                <a:effectLst/>
              </a:rPr>
              <a:t>приложение или сервис для обмена сообщениями в реальном </a:t>
            </a:r>
            <a:r>
              <a:rPr lang="ru-RU" dirty="0" smtClean="0">
                <a:effectLst/>
              </a:rPr>
              <a:t>времени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3" y="3144645"/>
            <a:ext cx="10058400" cy="1692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3" y="5278617"/>
            <a:ext cx="10058400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3199" y="380750"/>
            <a:ext cx="10973708" cy="2780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Слово «</a:t>
            </a:r>
            <a:r>
              <a:rPr lang="ru-RU" dirty="0" err="1" smtClean="0">
                <a:solidFill>
                  <a:srgbClr val="92D050"/>
                </a:solidFill>
              </a:rPr>
              <a:t>блогер</a:t>
            </a:r>
            <a:r>
              <a:rPr lang="ru-RU" dirty="0" smtClean="0"/>
              <a:t>» вместо дефиниции было описано при помощи ассоциаций о видео и активности в интернете, приносящей славу и признание: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«человек, который снимает видео и выкладывает их в интернет»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«человек, занимающийся съемкой блога про свою личную жизнь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«человек, который снимает видео и </a:t>
            </a:r>
            <a:r>
              <a:rPr lang="ru-RU" dirty="0" err="1" smtClean="0"/>
              <a:t>шортсы</a:t>
            </a:r>
            <a:r>
              <a:rPr lang="ru-RU" dirty="0" smtClean="0"/>
              <a:t> и выкладывает их на разные сайты и этим зарабатывает деньги и просмотры». </a:t>
            </a:r>
          </a:p>
          <a:p>
            <a:pPr algn="just"/>
            <a:r>
              <a:rPr lang="ru-RU" dirty="0" smtClean="0"/>
              <a:t>В последнем примере для описания неологизма используется другой неологизм – </a:t>
            </a:r>
            <a:r>
              <a:rPr lang="ru-RU" dirty="0" err="1" smtClean="0"/>
              <a:t>шортсы</a:t>
            </a:r>
            <a:r>
              <a:rPr lang="ru-RU" dirty="0" smtClean="0"/>
              <a:t>, который в  свою очередь может потребовать комментария.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9" y="5717190"/>
            <a:ext cx="10058400" cy="1074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9" y="3160910"/>
            <a:ext cx="7447200" cy="25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9" y="391403"/>
            <a:ext cx="6005048" cy="945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80" y="1337271"/>
            <a:ext cx="6005048" cy="15265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80" y="2863868"/>
            <a:ext cx="6005047" cy="3994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590" y="391403"/>
            <a:ext cx="5754030" cy="945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590" y="1283900"/>
            <a:ext cx="5754030" cy="1610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591" y="2863868"/>
            <a:ext cx="5754030" cy="3994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0043" y="22071"/>
            <a:ext cx="809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 результата поиска в Корпусе по запросам </a:t>
            </a:r>
            <a:r>
              <a:rPr lang="ru-RU" dirty="0" smtClean="0"/>
              <a:t>«мессенджер</a:t>
            </a:r>
            <a:r>
              <a:rPr lang="ru-RU" dirty="0" smtClean="0"/>
              <a:t>» и «</a:t>
            </a:r>
            <a:r>
              <a:rPr lang="ru-RU" dirty="0" err="1" smtClean="0"/>
              <a:t>блогер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7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4" y="194665"/>
            <a:ext cx="6088567" cy="2589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381" y="680223"/>
            <a:ext cx="5924407" cy="3651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14" y="4247724"/>
            <a:ext cx="9132849" cy="248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654" y="3144644"/>
            <a:ext cx="549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Языковой портрет слова «Исполать»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0701" y="4443090"/>
            <a:ext cx="27320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Критерии описания устаревшего слова:</a:t>
            </a:r>
          </a:p>
          <a:p>
            <a:pPr algn="ctr"/>
            <a:endParaRPr lang="ru-RU" sz="2000" dirty="0" smtClean="0"/>
          </a:p>
          <a:p>
            <a:r>
              <a:rPr lang="ru-RU" sz="2000" dirty="0" smtClean="0"/>
              <a:t>Значение</a:t>
            </a:r>
          </a:p>
          <a:p>
            <a:r>
              <a:rPr lang="ru-RU" sz="2000" dirty="0" smtClean="0"/>
              <a:t>Частота и время </a:t>
            </a:r>
          </a:p>
          <a:p>
            <a:r>
              <a:rPr lang="ru-RU" sz="2000" dirty="0" smtClean="0"/>
              <a:t>применения</a:t>
            </a:r>
          </a:p>
          <a:p>
            <a:r>
              <a:rPr lang="ru-RU" sz="2000" dirty="0" smtClean="0"/>
              <a:t>Примеры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590372" y="199545"/>
            <a:ext cx="566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2. Использование НКРЯ в проектной деятельности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14399" y="676718"/>
            <a:ext cx="4722471" cy="43859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3. Работа с многозначной лексикой</a:t>
            </a:r>
          </a:p>
          <a:p>
            <a:r>
              <a:rPr lang="ru-RU" dirty="0" smtClean="0"/>
              <a:t>Самые привычные слова могут иметь не один десяток значений. Все значения ученикам знать не обязательно, но с помощью НКРЯ ученики могут подобрать несколько наиболее актуальных. </a:t>
            </a:r>
          </a:p>
          <a:p>
            <a:r>
              <a:rPr lang="ru-RU" dirty="0" smtClean="0"/>
              <a:t>Работу можно разделить по уровню сложности – сильные ученики находят различные значения слова в корпусе, слабые наоборот – подбирают примеры к данным им значениям одного слова.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46" y="212249"/>
            <a:ext cx="6073457" cy="64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2919</TotalTime>
  <Words>878</Words>
  <Application>Microsoft Office PowerPoint</Application>
  <PresentationFormat>Широкоэкранный</PresentationFormat>
  <Paragraphs>94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Calisto MT</vt:lpstr>
      <vt:lpstr>Trebuchet MS</vt:lpstr>
      <vt:lpstr>Wingdings 2</vt:lpstr>
      <vt:lpstr>Сланец</vt:lpstr>
      <vt:lpstr>  Цифровая волна - 2024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Цифровая волна - 2024 </dc:title>
  <dc:creator>Danil</dc:creator>
  <cp:lastModifiedBy>Danil</cp:lastModifiedBy>
  <cp:revision>42</cp:revision>
  <dcterms:created xsi:type="dcterms:W3CDTF">2024-10-30T20:02:33Z</dcterms:created>
  <dcterms:modified xsi:type="dcterms:W3CDTF">2024-11-02T19:02:28Z</dcterms:modified>
</cp:coreProperties>
</file>